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449" r:id="rId3"/>
    <p:sldId id="304" r:id="rId4"/>
    <p:sldId id="321" r:id="rId5"/>
    <p:sldId id="499" r:id="rId6"/>
    <p:sldId id="500" r:id="rId7"/>
    <p:sldId id="501" r:id="rId8"/>
    <p:sldId id="503" r:id="rId9"/>
    <p:sldId id="488" r:id="rId10"/>
    <p:sldId id="494" r:id="rId11"/>
    <p:sldId id="495" r:id="rId12"/>
    <p:sldId id="496" r:id="rId13"/>
    <p:sldId id="539" r:id="rId14"/>
    <p:sldId id="504" r:id="rId15"/>
    <p:sldId id="505" r:id="rId16"/>
    <p:sldId id="506" r:id="rId17"/>
    <p:sldId id="508" r:id="rId18"/>
    <p:sldId id="509" r:id="rId19"/>
    <p:sldId id="510" r:id="rId20"/>
    <p:sldId id="511" r:id="rId21"/>
    <p:sldId id="512" r:id="rId22"/>
    <p:sldId id="514" r:id="rId23"/>
    <p:sldId id="515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5" r:id="rId32"/>
    <p:sldId id="524" r:id="rId33"/>
    <p:sldId id="526" r:id="rId34"/>
    <p:sldId id="527" r:id="rId35"/>
    <p:sldId id="528" r:id="rId36"/>
    <p:sldId id="529" r:id="rId37"/>
    <p:sldId id="541" r:id="rId38"/>
    <p:sldId id="542" r:id="rId39"/>
    <p:sldId id="544" r:id="rId40"/>
    <p:sldId id="540" r:id="rId41"/>
    <p:sldId id="530" r:id="rId42"/>
    <p:sldId id="532" r:id="rId43"/>
    <p:sldId id="531" r:id="rId44"/>
    <p:sldId id="533" r:id="rId45"/>
    <p:sldId id="546" r:id="rId46"/>
    <p:sldId id="534" r:id="rId47"/>
    <p:sldId id="535" r:id="rId48"/>
    <p:sldId id="536" r:id="rId49"/>
    <p:sldId id="537" r:id="rId50"/>
    <p:sldId id="547" r:id="rId51"/>
    <p:sldId id="302" r:id="rId52"/>
    <p:sldId id="548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8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1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2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04 –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9002" y="467908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5" y="4487159"/>
            <a:ext cx="3023967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459931"/>
            <a:ext cx="3077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this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</a:t>
            </a:r>
            <a:br>
              <a:rPr lang="en-US" dirty="0" smtClean="0"/>
            </a:br>
            <a:r>
              <a:rPr lang="en-US" dirty="0" smtClean="0"/>
              <a:t>with no choices to make</a:t>
            </a:r>
          </a:p>
          <a:p>
            <a:pPr lvl="3"/>
            <a:endParaRPr lang="en-US" dirty="0"/>
          </a:p>
          <a:p>
            <a:r>
              <a:rPr lang="en-US" dirty="0" smtClean="0"/>
              <a:t>Homework 1 </a:t>
            </a:r>
            <a:r>
              <a:rPr lang="en-US" dirty="0" smtClean="0"/>
              <a:t>will be full </a:t>
            </a:r>
            <a:r>
              <a:rPr lang="en-US" dirty="0" smtClean="0"/>
              <a:t>of these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68050" y="1593298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7690769" y="1838735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flipH="1">
            <a:off x="6926612" y="224579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6690" y="3929856"/>
            <a:ext cx="688157" cy="63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2"/>
            <a:endCxn id="10" idx="0"/>
          </p:cNvCxnSpPr>
          <p:nvPr/>
        </p:nvCxnSpPr>
        <p:spPr>
          <a:xfrm>
            <a:off x="7690769" y="2680768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6926612" y="3087823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  <a:endCxn id="8" idx="0"/>
          </p:cNvCxnSpPr>
          <p:nvPr/>
        </p:nvCxnSpPr>
        <p:spPr>
          <a:xfrm>
            <a:off x="7690769" y="352280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7690769" y="454515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H="1">
            <a:off x="6926612" y="4952206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4" name="Straight Arrow Connector 13"/>
          <p:cNvCxnSpPr>
            <a:stCxn id="13" idx="2"/>
            <a:endCxn id="15" idx="0"/>
          </p:cNvCxnSpPr>
          <p:nvPr/>
        </p:nvCxnSpPr>
        <p:spPr>
          <a:xfrm>
            <a:off x="7690769" y="5387184"/>
            <a:ext cx="2162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70212" y="579423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dirty="0" smtClean="0"/>
              <a:t>A</a:t>
            </a:r>
            <a:r>
              <a:rPr lang="en-US" dirty="0" smtClean="0"/>
              <a:t> … if it’s not, do </a:t>
            </a:r>
            <a:r>
              <a:rPr lang="en-US" b="1" dirty="0" smtClean="0"/>
              <a:t>B</a:t>
            </a:r>
            <a:endParaRPr lang="en-US" dirty="0" smtClean="0"/>
          </a:p>
          <a:p>
            <a:pPr lvl="3"/>
            <a:endParaRPr lang="en-US" sz="1400" dirty="0" smtClean="0"/>
          </a:p>
          <a:p>
            <a:r>
              <a:rPr lang="en-US" dirty="0" smtClean="0"/>
              <a:t>Some real life examples?</a:t>
            </a:r>
          </a:p>
          <a:p>
            <a:pPr lvl="1"/>
            <a:r>
              <a:rPr lang="en-US" dirty="0" smtClean="0"/>
              <a:t>What homework</a:t>
            </a:r>
            <a:br>
              <a:rPr lang="en-US" dirty="0" smtClean="0"/>
            </a:br>
            <a:r>
              <a:rPr lang="en-US" dirty="0" smtClean="0"/>
              <a:t>to work on tonight</a:t>
            </a:r>
          </a:p>
          <a:p>
            <a:pPr lvl="1"/>
            <a:r>
              <a:rPr lang="en-US" dirty="0" smtClean="0"/>
              <a:t>Choosing where </a:t>
            </a:r>
            <a:br>
              <a:rPr lang="en-US" dirty="0" smtClean="0"/>
            </a:br>
            <a:r>
              <a:rPr lang="en-US" dirty="0" smtClean="0"/>
              <a:t>to eat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404957" y="3531437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 flipH="1">
            <a:off x="6527675" y="3776874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5642127" y="4183929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7212409" y="502877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649421" y="5463747"/>
            <a:ext cx="1337818" cy="457200"/>
            <a:chOff x="6649421" y="5463747"/>
            <a:chExt cx="1337818" cy="457200"/>
          </a:xfrm>
        </p:grpSpPr>
        <p:cxnSp>
          <p:nvCxnSpPr>
            <p:cNvPr id="10" name="Straight Arrow Connector 9"/>
            <p:cNvCxnSpPr>
              <a:stCxn id="9" idx="2"/>
            </p:cNvCxnSpPr>
            <p:nvPr/>
          </p:nvCxnSpPr>
          <p:spPr>
            <a:xfrm>
              <a:off x="7976566" y="5463747"/>
              <a:ext cx="10673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2" idx="6"/>
            </p:cNvCxnSpPr>
            <p:nvPr/>
          </p:nvCxnSpPr>
          <p:spPr>
            <a:xfrm flipH="1">
              <a:off x="6649421" y="5893418"/>
              <a:ext cx="1337818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6403984" y="577069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909754" y="4171035"/>
            <a:ext cx="1528314" cy="857735"/>
            <a:chOff x="6909754" y="4171035"/>
            <a:chExt cx="1528314" cy="857735"/>
          </a:xfrm>
        </p:grpSpPr>
        <p:cxnSp>
          <p:nvCxnSpPr>
            <p:cNvPr id="8" name="Straight Arrow Connector 7"/>
            <p:cNvCxnSpPr>
              <a:endCxn id="9" idx="0"/>
            </p:cNvCxnSpPr>
            <p:nvPr/>
          </p:nvCxnSpPr>
          <p:spPr>
            <a:xfrm flipH="1">
              <a:off x="7976566" y="4509152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flipV="1">
              <a:off x="7413223" y="4537433"/>
              <a:ext cx="585216" cy="1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flipH="1">
              <a:off x="6909754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7283" y="4171035"/>
            <a:ext cx="1528314" cy="857103"/>
            <a:chOff x="4617283" y="4171035"/>
            <a:chExt cx="1528314" cy="857103"/>
          </a:xfrm>
        </p:grpSpPr>
        <p:sp>
          <p:nvSpPr>
            <p:cNvPr id="15" name="Rectangle 14"/>
            <p:cNvSpPr/>
            <p:nvPr/>
          </p:nvSpPr>
          <p:spPr>
            <a:xfrm flipH="1">
              <a:off x="4617283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7" idx="3"/>
            </p:cNvCxnSpPr>
            <p:nvPr/>
          </p:nvCxnSpPr>
          <p:spPr>
            <a:xfrm flipV="1">
              <a:off x="5076623" y="4537434"/>
              <a:ext cx="565504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8" idx="0"/>
            </p:cNvCxnSpPr>
            <p:nvPr/>
          </p:nvCxnSpPr>
          <p:spPr>
            <a:xfrm flipH="1">
              <a:off x="5076623" y="4508520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 flipH="1">
            <a:off x="4312466" y="5028138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20" name="Straight Arrow Connector 19"/>
          <p:cNvCxnSpPr>
            <a:stCxn id="12" idx="4"/>
          </p:cNvCxnSpPr>
          <p:nvPr/>
        </p:nvCxnSpPr>
        <p:spPr>
          <a:xfrm flipH="1">
            <a:off x="6526702" y="6016136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6623" y="5463116"/>
            <a:ext cx="1327361" cy="457200"/>
            <a:chOff x="5076623" y="5463116"/>
            <a:chExt cx="1327361" cy="457200"/>
          </a:xfrm>
        </p:grpSpPr>
        <p:cxnSp>
          <p:nvCxnSpPr>
            <p:cNvPr id="19" name="Straight Arrow Connector 18"/>
            <p:cNvCxnSpPr>
              <a:stCxn id="18" idx="2"/>
            </p:cNvCxnSpPr>
            <p:nvPr/>
          </p:nvCxnSpPr>
          <p:spPr>
            <a:xfrm>
              <a:off x="5076623" y="5463116"/>
              <a:ext cx="0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2" idx="2"/>
            </p:cNvCxnSpPr>
            <p:nvPr/>
          </p:nvCxnSpPr>
          <p:spPr>
            <a:xfrm flipV="1">
              <a:off x="5078785" y="5893418"/>
              <a:ext cx="1325199" cy="157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24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spend so much </a:t>
            </a:r>
            <a:r>
              <a:rPr lang="en-US" dirty="0"/>
              <a:t>time on comparison operators and logical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operators last time?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Because we can use them to </a:t>
            </a:r>
            <a:r>
              <a:rPr lang="en-US" i="1" dirty="0" smtClean="0"/>
              <a:t>control</a:t>
            </a:r>
            <a:r>
              <a:rPr lang="en-US" dirty="0" smtClean="0"/>
              <a:t> how </a:t>
            </a:r>
            <a:br>
              <a:rPr lang="en-US" dirty="0" smtClean="0"/>
            </a:br>
            <a:r>
              <a:rPr lang="en-US" dirty="0" smtClean="0"/>
              <a:t>our program works and what code it runs</a:t>
            </a:r>
          </a:p>
          <a:p>
            <a:pPr lvl="1"/>
            <a:r>
              <a:rPr lang="en-US" sz="3200" dirty="0" smtClean="0"/>
              <a:t>By u</a:t>
            </a:r>
            <a:r>
              <a:rPr lang="en-US" sz="3200" dirty="0" smtClean="0"/>
              <a:t>sing </a:t>
            </a:r>
            <a:r>
              <a:rPr lang="en-US" sz="3200" dirty="0" smtClean="0"/>
              <a:t>the decision structures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66953" cy="4517689"/>
          </a:xfrm>
        </p:spPr>
        <p:txBody>
          <a:bodyPr/>
          <a:lstStyle/>
          <a:p>
            <a:r>
              <a:rPr lang="en-US" dirty="0" smtClean="0"/>
              <a:t>Decision structures let Python make </a:t>
            </a:r>
            <a:r>
              <a:rPr lang="en-US" dirty="0"/>
              <a:t>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42" y="3406819"/>
            <a:ext cx="8967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heavy is your bag? 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weight &gt; 50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That bag is too heavy."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will be a 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$25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charge."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3200" dirty="0" smtClean="0"/>
          </a:p>
          <a:p>
            <a:pPr lvl="3"/>
            <a:endParaRPr lang="en-US" dirty="0" smtClean="0"/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condition</a:t>
            </a:r>
            <a:r>
              <a:rPr lang="en-US" sz="3000" dirty="0" smtClean="0"/>
              <a:t> must evaluate </a:t>
            </a:r>
            <a:r>
              <a:rPr lang="en-US" sz="3000" dirty="0"/>
              <a:t>to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000" dirty="0"/>
              <a:t>or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b="1" dirty="0"/>
              <a:t>body</a:t>
            </a:r>
            <a:r>
              <a:rPr lang="en-US" sz="3000" dirty="0"/>
              <a:t> is a sequence of one or more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statements </a:t>
            </a:r>
            <a:r>
              <a:rPr lang="en-US" sz="3000" u="sng" dirty="0" smtClean="0"/>
              <a:t>indented</a:t>
            </a:r>
            <a:r>
              <a:rPr lang="en-US" sz="3000" dirty="0" smtClean="0"/>
              <a:t> </a:t>
            </a:r>
            <a:r>
              <a:rPr lang="en-US" sz="3000" dirty="0"/>
              <a:t>under the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sz="3000" dirty="0" smtClean="0"/>
              <a:t>heading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Each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/>
              <a:t>statement must close with a </a:t>
            </a:r>
            <a:r>
              <a:rPr lang="en-US" dirty="0" smtClean="0"/>
              <a:t>colon</a:t>
            </a:r>
          </a:p>
          <a:p>
            <a:pPr lvl="1"/>
            <a:r>
              <a:rPr lang="en-US" dirty="0" smtClean="0"/>
              <a:t>Two vertical dots </a:t>
            </a:r>
            <a:r>
              <a:rPr lang="en-US" dirty="0"/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Code in the </a:t>
            </a:r>
            <a:r>
              <a:rPr lang="en-US" b="1" dirty="0" smtClean="0"/>
              <a:t>body</a:t>
            </a:r>
            <a:r>
              <a:rPr lang="en-US" dirty="0" smtClean="0"/>
              <a:t> (that is executed as part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 smtClean="0"/>
              <a:t>statement) must be </a:t>
            </a:r>
            <a:r>
              <a:rPr lang="en-US" u="sng" dirty="0" smtClean="0"/>
              <a:t>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executed</a:t>
            </a:r>
          </a:p>
          <a:p>
            <a:pPr lvl="2"/>
            <a:r>
              <a:rPr lang="en-US" sz="2800" dirty="0" smtClean="0"/>
              <a:t>Control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</a:t>
            </a:r>
            <a:r>
              <a:rPr lang="en-US" sz="2800" u="sng" dirty="0" smtClean="0"/>
              <a:t>skipped</a:t>
            </a:r>
            <a:endParaRPr lang="en-US" sz="2800" dirty="0" smtClean="0"/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b="1" i="1" dirty="0"/>
              <a:t>one-way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b="1" i="1" dirty="0" smtClean="0"/>
              <a:t>simple</a:t>
            </a:r>
            <a:r>
              <a:rPr lang="en-US" dirty="0" smtClean="0"/>
              <a:t> 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37" y="4192621"/>
            <a:ext cx="4591964" cy="19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Example: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You’re studying abroad, and need to convert the temperature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289735"/>
            <a:ext cx="896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Warnings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now modify 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95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</a:t>
            </a:r>
            <a:r>
              <a:rPr lang="en-US" altLang="en-US" sz="3200" dirty="0" smtClean="0"/>
              <a:t>32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95: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32: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97186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95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32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b="1" i="1" dirty="0"/>
              <a:t>two-way decision </a:t>
            </a:r>
            <a:r>
              <a:rPr lang="en-US" dirty="0"/>
              <a:t>can be </a:t>
            </a:r>
            <a:r>
              <a:rPr lang="en-US" dirty="0" smtClean="0"/>
              <a:t>used by adding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clause </a:t>
            </a:r>
            <a:r>
              <a:rPr lang="en-US" dirty="0"/>
              <a:t>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clause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called an </a:t>
            </a:r>
            <a:r>
              <a:rPr lang="en-US" b="1" dirty="0"/>
              <a:t>if-else</a:t>
            </a:r>
            <a:r>
              <a:rPr lang="en-US" dirty="0"/>
              <a:t> </a:t>
            </a:r>
            <a:r>
              <a:rPr lang="en-US" dirty="0" smtClean="0"/>
              <a:t>decision structure: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56156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</a:p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6813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13423" cy="4517689"/>
          </a:xfrm>
        </p:spPr>
        <p:txBody>
          <a:bodyPr/>
          <a:lstStyle/>
          <a:p>
            <a:r>
              <a:rPr lang="en-US" dirty="0" smtClean="0"/>
              <a:t>Python will evaluate the condition, and then…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 </a:t>
            </a:r>
            <a:r>
              <a:rPr lang="en-US" dirty="0"/>
              <a:t>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</a:p>
          <a:p>
            <a:pPr lvl="4"/>
            <a:endParaRPr lang="en-US" sz="1000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</a:t>
            </a:r>
            <a:r>
              <a:rPr lang="en-US" dirty="0" smtClean="0"/>
              <a:t>the set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statements</a:t>
            </a:r>
            <a:r>
              <a:rPr lang="en-US" dirty="0"/>
              <a:t> </a:t>
            </a:r>
            <a:r>
              <a:rPr lang="en-US" dirty="0" smtClean="0"/>
              <a:t>under </a:t>
            </a:r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The code that comes after 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 smtClean="0"/>
              <a:t>is executed only </a:t>
            </a:r>
            <a:r>
              <a:rPr lang="en-US" sz="2800" u="sng" dirty="0" smtClean="0"/>
              <a:t>after</a:t>
            </a:r>
            <a:r>
              <a:rPr lang="en-US" sz="2800" dirty="0" smtClean="0"/>
              <a:t> </a:t>
            </a:r>
            <a:r>
              <a:rPr lang="en-US" sz="2800" dirty="0"/>
              <a:t>one of </a:t>
            </a:r>
            <a:r>
              <a:rPr lang="en-US" sz="2800" dirty="0" smtClean="0"/>
              <a:t>the </a:t>
            </a:r>
            <a:r>
              <a:rPr lang="en-US" sz="2800" dirty="0"/>
              <a:t>sets of statements </a:t>
            </a:r>
            <a:r>
              <a:rPr lang="en-US" sz="2800" dirty="0" smtClean="0"/>
              <a:t>is executed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Only execute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> if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 smtClean="0"/>
              <a:t>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 smtClean="0"/>
              <a:t>not True</a:t>
            </a:r>
            <a:r>
              <a:rPr lang="en-US" dirty="0" smtClean="0"/>
              <a:t>, run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222">
            <a:off x="6102441" y="2239164"/>
            <a:ext cx="2425272" cy="24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lang="en-US" sz="23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value of 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X? 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 smtClean="0">
                <a:solidFill>
                  <a:srgbClr val="00800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7466" y="4535864"/>
            <a:ext cx="394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only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these will execute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 flipV="1">
            <a:off x="5533214" y="2664145"/>
            <a:ext cx="422481" cy="508924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3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 good number!"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eft Bracket 11"/>
          <p:cNvSpPr/>
          <p:nvPr/>
        </p:nvSpPr>
        <p:spPr>
          <a:xfrm>
            <a:off x="864973" y="2388970"/>
            <a:ext cx="345989" cy="212124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0227" y="5453266"/>
            <a:ext cx="20361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is this line executed?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864973" y="5327768"/>
            <a:ext cx="5545254" cy="48219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17119" cy="4156799"/>
          </a:xfrm>
        </p:spPr>
        <p:txBody>
          <a:bodyPr/>
          <a:lstStyle/>
          <a:p>
            <a:r>
              <a:rPr lang="en-US" dirty="0" smtClean="0"/>
              <a:t>One-way and two-way structures are limited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What if we have </a:t>
            </a:r>
            <a:r>
              <a:rPr lang="en-US" u="sng" dirty="0" smtClean="0"/>
              <a:t>multiple exclusive</a:t>
            </a:r>
            <a:r>
              <a:rPr lang="en-US" dirty="0" smtClean="0"/>
              <a:t> outcomes?</a:t>
            </a:r>
          </a:p>
          <a:p>
            <a:pPr lvl="1"/>
            <a:r>
              <a:rPr lang="en-US" b="1" i="1" dirty="0" smtClean="0"/>
              <a:t>Exclusive</a:t>
            </a:r>
            <a:r>
              <a:rPr lang="en-US" dirty="0" smtClean="0"/>
              <a:t> outcomes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 smtClean="0"/>
              <a:t>What could we use to represent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7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 is used to </a:t>
            </a:r>
            <a:r>
              <a:rPr lang="en-US" dirty="0" smtClean="0"/>
              <a:t>handle additional </a:t>
            </a:r>
            <a:r>
              <a:rPr lang="en-US" u="sng" dirty="0" smtClean="0"/>
              <a:t>exclusive</a:t>
            </a:r>
            <a:r>
              <a:rPr lang="en-US" dirty="0" smtClean="0"/>
              <a:t> conditions</a:t>
            </a:r>
          </a:p>
          <a:p>
            <a:pPr lvl="1"/>
            <a:r>
              <a:rPr lang="en-US" dirty="0" smtClean="0"/>
              <a:t>Must have a “starting”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</a:t>
            </a:r>
          </a:p>
          <a:p>
            <a:pPr lvl="1"/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statements must have a </a:t>
            </a:r>
            <a:r>
              <a:rPr lang="en-US" b="1" i="1" dirty="0" smtClean="0"/>
              <a:t>condition</a:t>
            </a:r>
            <a:endParaRPr lang="en-US" b="1" i="1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289" y="4348676"/>
            <a:ext cx="64397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condition1&gt;: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  <a:p>
            <a:pPr lvl="1"/>
            <a:r>
              <a:rPr lang="en-US" sz="32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condition2&gt;: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9106" y="4416994"/>
            <a:ext cx="1993681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short for </a:t>
            </a:r>
            <a:br>
              <a:rPr lang="en-US" sz="2800" dirty="0" smtClean="0">
                <a:latin typeface="+mj-lt"/>
                <a:cs typeface="Courier New" panose="02070309020205020404" pitchFamily="49" charset="0"/>
              </a:rPr>
            </a:b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if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66546" y="5252936"/>
            <a:ext cx="924126" cy="3512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89" y="2868038"/>
            <a:ext cx="3696511" cy="3696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0920" y="5152728"/>
            <a:ext cx="170181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statement is optional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315257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44369" y="2603902"/>
            <a:ext cx="272530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 many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cases as are needed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0800000">
            <a:off x="4721888" y="2937752"/>
            <a:ext cx="422481" cy="1683612"/>
          </a:xfrm>
          <a:prstGeom prst="leftBrace">
            <a:avLst>
              <a:gd name="adj1" fmla="val 53898"/>
              <a:gd name="adj2" fmla="val 8177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 smtClean="0"/>
              <a:t>A computer science professor </a:t>
            </a:r>
            <a:r>
              <a:rPr lang="en-US" dirty="0"/>
              <a:t>gives a </a:t>
            </a:r>
            <a:r>
              <a:rPr lang="en-US" dirty="0" smtClean="0"/>
              <a:t>five-point quiz </a:t>
            </a:r>
            <a:r>
              <a:rPr lang="en-US" dirty="0"/>
              <a:t>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print out the letter grade based on the raw points, what would the code need to look like?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Left Bracket 23"/>
          <p:cNvSpPr/>
          <p:nvPr/>
        </p:nvSpPr>
        <p:spPr>
          <a:xfrm>
            <a:off x="1635210" y="2940906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1635210" y="355230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1635210" y="416370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1635210" y="4775103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statements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9352" y="4051479"/>
            <a:ext cx="2596896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 smtClean="0"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alibri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6420" y="4393257"/>
            <a:ext cx="202531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happen if we just used “if” statements instead?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7314" y="3722048"/>
            <a:ext cx="2609486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an A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B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C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8233" y="2696865"/>
            <a:ext cx="26997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print out for a score of 5?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3594" y="5661878"/>
            <a:ext cx="37585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Using only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statements give us the wrong answer!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0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get practice using </a:t>
            </a:r>
            <a:r>
              <a:rPr lang="en-US" dirty="0"/>
              <a:t>the Boolean data type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understand how to use decision structures</a:t>
            </a:r>
          </a:p>
          <a:p>
            <a:pPr lvl="1"/>
            <a:r>
              <a:rPr lang="en-US" dirty="0" smtClean="0"/>
              <a:t>One-way (using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Multi-way (</a:t>
            </a:r>
            <a:r>
              <a:rPr lang="en-US" dirty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To learn about nested decision structures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Exclusive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Using the </a:t>
            </a:r>
            <a:r>
              <a:rPr lang="en-US" b="1" dirty="0" smtClean="0"/>
              <a:t>if-</a:t>
            </a:r>
            <a:r>
              <a:rPr lang="en-US" b="1" dirty="0" err="1" smtClean="0"/>
              <a:t>elif</a:t>
            </a:r>
            <a:r>
              <a:rPr lang="en-US" b="1" dirty="0" smtClean="0"/>
              <a:t>-else</a:t>
            </a:r>
            <a:r>
              <a:rPr lang="en-US" dirty="0" smtClean="0"/>
              <a:t> block lets you have </a:t>
            </a:r>
            <a:br>
              <a:rPr lang="en-US" dirty="0" smtClean="0"/>
            </a:br>
            <a:r>
              <a:rPr lang="en-US" dirty="0" smtClean="0"/>
              <a:t>exclusive conditions more easily</a:t>
            </a:r>
          </a:p>
          <a:p>
            <a:pPr lvl="1"/>
            <a:r>
              <a:rPr lang="en-US" dirty="0" smtClean="0"/>
              <a:t>No need to check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score &lt; 5 and score &gt;= 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Also, with a block,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b="1" dirty="0" smtClean="0"/>
              <a:t> </a:t>
            </a:r>
            <a:r>
              <a:rPr lang="en-US" dirty="0" smtClean="0"/>
              <a:t>is only used if </a:t>
            </a:r>
            <a:r>
              <a:rPr lang="en-US" u="sng" dirty="0" smtClean="0"/>
              <a:t>none</a:t>
            </a:r>
            <a:r>
              <a:rPr lang="en-US" dirty="0" smtClean="0"/>
              <a:t> of the other conditionals 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</a:t>
            </a:r>
            <a:r>
              <a:rPr lang="en-US" dirty="0" smtClean="0"/>
              <a:t>block is evaluated from the top down, so the order of statements </a:t>
            </a:r>
            <a:r>
              <a:rPr lang="en-US" u="sng" dirty="0" smtClean="0"/>
              <a:t>does</a:t>
            </a:r>
            <a:r>
              <a:rPr lang="en-US" dirty="0" smtClean="0"/>
              <a:t> matter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08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Nested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single </a:t>
            </a:r>
            <a:r>
              <a:rPr lang="en-US" dirty="0"/>
              <a:t>level of decision making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3"/>
            <a:endParaRPr lang="en-US" b="1" dirty="0" smtClean="0"/>
          </a:p>
          <a:p>
            <a:r>
              <a:rPr lang="en-US" dirty="0" smtClean="0"/>
              <a:t>These are called </a:t>
            </a:r>
            <a:r>
              <a:rPr lang="en-US" b="1" i="1" dirty="0" smtClean="0"/>
              <a:t>nested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allows you to nest decision structures</a:t>
            </a:r>
          </a:p>
          <a:p>
            <a:pPr lvl="1"/>
            <a:r>
              <a:rPr lang="en-US" dirty="0" smtClean="0"/>
              <a:t>As many levels deep as you want</a:t>
            </a:r>
          </a:p>
          <a:p>
            <a:pPr lvl="1"/>
            <a:r>
              <a:rPr lang="en-US" dirty="0" smtClean="0"/>
              <a:t>Nesting can occur inside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 statements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Only “rule” is that every inside </a:t>
            </a:r>
            <a:br>
              <a:rPr lang="en-US" dirty="0" smtClean="0"/>
            </a:br>
            <a:r>
              <a:rPr lang="en-US" dirty="0" smtClean="0"/>
              <a:t>level </a:t>
            </a:r>
            <a:r>
              <a:rPr lang="en-US" u="sng" dirty="0" smtClean="0"/>
              <a:t>must</a:t>
            </a:r>
            <a:r>
              <a:rPr lang="en-US" dirty="0" smtClean="0"/>
              <a:t> start with an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Having matching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err="1" smtClean="0"/>
              <a:t>s</a:t>
            </a:r>
            <a:r>
              <a:rPr lang="en-US" dirty="0" smtClean="0"/>
              <a:t> or </a:t>
            </a:r>
            <a:br>
              <a:rPr lang="en-US" dirty="0" smtClean="0"/>
            </a:br>
            <a:r>
              <a:rPr lang="en-US" dirty="0" smtClean="0"/>
              <a:t>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required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870" y="3542392"/>
            <a:ext cx="2988716" cy="27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 smtClean="0"/>
              <a:t>For example, we may</a:t>
            </a:r>
          </a:p>
          <a:p>
            <a:pPr lvl="1"/>
            <a:r>
              <a:rPr lang="en-US" sz="2600" dirty="0" smtClean="0"/>
              <a:t>Ask the user if they have a pet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dirty="0" smtClean="0"/>
              <a:t>Ask the user what type of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</a:p>
          <a:p>
            <a:pPr lvl="2"/>
            <a:endParaRPr lang="en-US" sz="2600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43925" cy="45176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you have a pet?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(yes/no)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kind of pet do you have?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"Take it for a walk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litter box"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cage/stable/tank"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&lt;condition1&gt;: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eft Bracket 16"/>
          <p:cNvSpPr/>
          <p:nvPr/>
        </p:nvSpPr>
        <p:spPr>
          <a:xfrm>
            <a:off x="2108886" y="3732002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and </a:t>
            </a:r>
            <a:r>
              <a:rPr lang="en-US" b="1" dirty="0" err="1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codeC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9476" y="5221194"/>
            <a:ext cx="3174842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condition1 was false, Python will go straight here and execute</a:t>
            </a:r>
            <a:r>
              <a:rPr lang="en-US" sz="1900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DEB400"/>
                </a:solidFill>
                <a:latin typeface="Calibri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</a:t>
            </a:r>
            <a:r>
              <a:rPr lang="en-US" sz="3200" dirty="0" smtClean="0"/>
              <a:t>only 2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ask this if they are eligible for a bonus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Sorry, you do not get a bonus this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 period."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 Note about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CTRL+A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front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A is at the </a:t>
            </a:r>
            <a:r>
              <a:rPr lang="en-US" i="1" dirty="0" smtClean="0"/>
              <a:t>front</a:t>
            </a:r>
            <a:r>
              <a:rPr lang="en-US" dirty="0" smtClean="0"/>
              <a:t> of the alphabet)</a:t>
            </a:r>
            <a:endParaRPr lang="en-US" dirty="0"/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CTRL+E</a:t>
            </a:r>
          </a:p>
          <a:p>
            <a:pPr lvl="1"/>
            <a:r>
              <a:rPr lang="en-US" dirty="0" smtClean="0"/>
              <a:t>Moves your cursor to the </a:t>
            </a:r>
            <a:r>
              <a:rPr lang="en-US" u="sng" dirty="0" smtClean="0"/>
              <a:t>end</a:t>
            </a:r>
            <a:r>
              <a:rPr lang="en-US" dirty="0" smtClean="0"/>
              <a:t> of the line</a:t>
            </a:r>
          </a:p>
          <a:p>
            <a:pPr lvl="1"/>
            <a:r>
              <a:rPr lang="en-US" dirty="0" smtClean="0"/>
              <a:t>(To remember: E stands for “end”)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60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HW </a:t>
            </a:r>
            <a:r>
              <a:rPr lang="en-US" dirty="0"/>
              <a:t>0 is due Friday, February 9th at 8:59:59 PM</a:t>
            </a:r>
          </a:p>
          <a:p>
            <a:r>
              <a:rPr lang="en-US" dirty="0"/>
              <a:t>HW 1 will come out on Saturday, February 10th</a:t>
            </a:r>
          </a:p>
          <a:p>
            <a:pPr lvl="1"/>
            <a:r>
              <a:rPr lang="en-US" dirty="0"/>
              <a:t>Due by Friday (February 16th) at 8:59:59 PM</a:t>
            </a:r>
          </a:p>
          <a:p>
            <a:pPr lvl="1"/>
            <a:r>
              <a:rPr lang="en-US" dirty="0"/>
              <a:t>You must first complete the </a:t>
            </a:r>
            <a:br>
              <a:rPr lang="en-US" dirty="0"/>
            </a:br>
            <a:r>
              <a:rPr lang="en-US" dirty="0"/>
              <a:t>Syllabus and Course Website Quiz to see it</a:t>
            </a:r>
          </a:p>
          <a:p>
            <a:pPr lvl="3"/>
            <a:endParaRPr lang="en-US" dirty="0"/>
          </a:p>
          <a:p>
            <a:r>
              <a:rPr lang="en-US" dirty="0" smtClean="0"/>
              <a:t>Pre Lab 3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One way sign (adapted from):</a:t>
            </a:r>
            <a:endParaRPr lang="en-US" sz="1800" dirty="0"/>
          </a:p>
          <a:p>
            <a:pPr lvl="1"/>
            <a:r>
              <a:rPr lang="en-US" sz="1800" dirty="0"/>
              <a:t>https://pixabay.com/p-438122</a:t>
            </a:r>
            <a:endParaRPr lang="en-US" sz="1800" dirty="0" smtClean="0"/>
          </a:p>
          <a:p>
            <a:r>
              <a:rPr lang="en-US" sz="1800" dirty="0"/>
              <a:t>Splitting arrow:</a:t>
            </a:r>
          </a:p>
          <a:p>
            <a:pPr lvl="1"/>
            <a:r>
              <a:rPr lang="en-US" sz="1800" dirty="0"/>
              <a:t>https://pixabay.com/p-154512/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decisions:</a:t>
            </a:r>
          </a:p>
          <a:p>
            <a:pPr lvl="1"/>
            <a:r>
              <a:rPr lang="en-US" sz="1800" dirty="0"/>
              <a:t>https://pixabay.com/p-1020289/</a:t>
            </a:r>
          </a:p>
          <a:p>
            <a:r>
              <a:rPr lang="en-US" sz="1800" dirty="0" smtClean="0"/>
              <a:t>Nest </a:t>
            </a:r>
            <a:r>
              <a:rPr lang="en-US" sz="1800" dirty="0"/>
              <a:t>with eggs (adapted from):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pixabay.com/p-1485378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9725" lvl="1" indent="0">
              <a:buNone/>
            </a:pPr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</a:p>
          <a:p>
            <a:pPr lvl="1"/>
            <a:r>
              <a:rPr lang="en-US" dirty="0" smtClean="0"/>
              <a:t>We’ll cover them in detail later this semester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now, think of functions as </a:t>
            </a:r>
            <a:br>
              <a:rPr lang="en-US" dirty="0" smtClean="0"/>
            </a:br>
            <a:r>
              <a:rPr lang="en-US" dirty="0" smtClean="0"/>
              <a:t>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</a:p>
          <a:p>
            <a:endParaRPr lang="en-US" dirty="0" smtClean="0"/>
          </a:p>
          <a:p>
            <a:r>
              <a:rPr lang="en-US" dirty="0" smtClean="0"/>
              <a:t>We use the variable’s name to access its data</a:t>
            </a:r>
          </a:p>
          <a:p>
            <a:r>
              <a:rPr lang="en-US" dirty="0" smtClean="0"/>
              <a:t>We use the function’s name to access its code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From now on, </a:t>
            </a:r>
            <a:r>
              <a:rPr lang="en-US" altLang="en-US" dirty="0"/>
              <a:t>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 smtClean="0"/>
              <a:t>in your code</a:t>
            </a:r>
          </a:p>
          <a:p>
            <a:pPr lvl="1"/>
            <a:r>
              <a:rPr lang="en-US" altLang="en-US" dirty="0" smtClean="0"/>
              <a:t>Every file in your </a:t>
            </a:r>
            <a:r>
              <a:rPr lang="en-US" altLang="en-US" dirty="0" smtClean="0"/>
              <a:t>HW1 </a:t>
            </a:r>
            <a:r>
              <a:rPr lang="en-US" altLang="en-US" dirty="0" smtClean="0"/>
              <a:t>should have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2"/>
            <a:endParaRPr lang="en-US" altLang="en-US" dirty="0" smtClean="0"/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35705" y="3550741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463" y="5789070"/>
            <a:ext cx="414923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5440156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837947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10318</TotalTime>
  <Words>2215</Words>
  <Application>Microsoft Office PowerPoint</Application>
  <PresentationFormat>On-screen Show (4:3)</PresentationFormat>
  <Paragraphs>537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04 – Decision Structures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Using main() for Your Code</vt:lpstr>
      <vt:lpstr>Control Structures</vt:lpstr>
      <vt:lpstr>Control Structures</vt:lpstr>
      <vt:lpstr>Sequence</vt:lpstr>
      <vt:lpstr>Decision Making</vt:lpstr>
      <vt:lpstr>Decision Making</vt:lpstr>
      <vt:lpstr>One-Way Decision Structures</vt:lpstr>
      <vt:lpstr>One-Way Decision Structures</vt:lpstr>
      <vt:lpstr>“if” Statements</vt:lpstr>
      <vt:lpstr>Formatting Decision Structures</vt:lpstr>
      <vt:lpstr>“if” Semantics</vt:lpstr>
      <vt:lpstr>One-Way Decisions</vt:lpstr>
      <vt:lpstr>One-Way Example: Temperature</vt:lpstr>
      <vt:lpstr>Temperature Warnings</vt:lpstr>
      <vt:lpstr>Temperature Example Code</vt:lpstr>
      <vt:lpstr>Temperature Example Code</vt:lpstr>
      <vt:lpstr>Two-Way Decision Structures</vt:lpstr>
      <vt:lpstr>Two-Way Decisions</vt:lpstr>
      <vt:lpstr>How Python Handles if-else</vt:lpstr>
      <vt:lpstr>Two-Way Code Framework</vt:lpstr>
      <vt:lpstr>Simple Two-Way Example</vt:lpstr>
      <vt:lpstr>Simple Two-Way Example #2</vt:lpstr>
      <vt:lpstr>Multi-Way Decision Structures</vt:lpstr>
      <vt:lpstr>Bigger (and Better) Decision Structures</vt:lpstr>
      <vt:lpstr>“elif” Statements</vt:lpstr>
      <vt:lpstr>Multi-Way Code Framework</vt:lpstr>
      <vt:lpstr>Multi-Way Decision Example</vt:lpstr>
      <vt:lpstr>Multi-Way Decision Solution</vt:lpstr>
      <vt:lpstr>Multi-Way Decision Solution</vt:lpstr>
      <vt:lpstr>Multi-Way Decision Solution</vt:lpstr>
      <vt:lpstr>Multi-Way Decision Solution</vt:lpstr>
      <vt:lpstr>Multi-Way Decision Solution</vt:lpstr>
      <vt:lpstr>Exclusive Conditions</vt:lpstr>
      <vt:lpstr>Nested Decision Structures</vt:lpstr>
      <vt:lpstr>Nested Decision Structures</vt:lpstr>
      <vt:lpstr>Nested Decision Structures</vt:lpstr>
      <vt:lpstr>Nested Decision Structure Example</vt:lpstr>
      <vt:lpstr>Nested Decision Structure Example</vt:lpstr>
      <vt:lpstr>Nested Decision Structures Code</vt:lpstr>
      <vt:lpstr>Nested Decision Structures Code</vt:lpstr>
      <vt:lpstr>Nested Decision Structure Example</vt:lpstr>
      <vt:lpstr>Nested Decision Solution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169</cp:revision>
  <dcterms:created xsi:type="dcterms:W3CDTF">2014-05-05T14:25:42Z</dcterms:created>
  <dcterms:modified xsi:type="dcterms:W3CDTF">2018-02-07T16:47:16Z</dcterms:modified>
</cp:coreProperties>
</file>